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1"/>
  </p:notesMasterIdLst>
  <p:sldIdLst>
    <p:sldId id="256" r:id="rId2"/>
    <p:sldId id="271" r:id="rId3"/>
    <p:sldId id="285" r:id="rId4"/>
    <p:sldId id="350" r:id="rId5"/>
    <p:sldId id="351" r:id="rId6"/>
    <p:sldId id="289" r:id="rId7"/>
    <p:sldId id="274" r:id="rId8"/>
    <p:sldId id="352" r:id="rId9"/>
    <p:sldId id="362" r:id="rId10"/>
    <p:sldId id="291" r:id="rId11"/>
    <p:sldId id="301" r:id="rId12"/>
    <p:sldId id="313" r:id="rId13"/>
    <p:sldId id="302" r:id="rId14"/>
    <p:sldId id="280" r:id="rId15"/>
    <p:sldId id="278" r:id="rId16"/>
    <p:sldId id="279" r:id="rId17"/>
    <p:sldId id="311" r:id="rId18"/>
    <p:sldId id="353" r:id="rId19"/>
    <p:sldId id="310" r:id="rId20"/>
    <p:sldId id="304" r:id="rId21"/>
    <p:sldId id="308" r:id="rId22"/>
    <p:sldId id="364" r:id="rId23"/>
    <p:sldId id="314" r:id="rId24"/>
    <p:sldId id="328" r:id="rId25"/>
    <p:sldId id="321" r:id="rId26"/>
    <p:sldId id="312" r:id="rId27"/>
    <p:sldId id="322" r:id="rId28"/>
    <p:sldId id="323" r:id="rId29"/>
    <p:sldId id="355" r:id="rId30"/>
    <p:sldId id="324" r:id="rId31"/>
    <p:sldId id="325" r:id="rId32"/>
    <p:sldId id="357" r:id="rId33"/>
    <p:sldId id="326" r:id="rId34"/>
    <p:sldId id="327" r:id="rId35"/>
    <p:sldId id="330" r:id="rId36"/>
    <p:sldId id="331" r:id="rId37"/>
    <p:sldId id="333" r:id="rId38"/>
    <p:sldId id="334" r:id="rId39"/>
    <p:sldId id="332" r:id="rId40"/>
    <p:sldId id="358" r:id="rId41"/>
    <p:sldId id="346" r:id="rId42"/>
    <p:sldId id="319" r:id="rId43"/>
    <p:sldId id="341" r:id="rId44"/>
    <p:sldId id="360" r:id="rId45"/>
    <p:sldId id="359" r:id="rId46"/>
    <p:sldId id="335" r:id="rId47"/>
    <p:sldId id="336" r:id="rId48"/>
    <p:sldId id="337" r:id="rId49"/>
    <p:sldId id="338" r:id="rId50"/>
    <p:sldId id="339" r:id="rId51"/>
    <p:sldId id="340" r:id="rId52"/>
    <p:sldId id="316" r:id="rId53"/>
    <p:sldId id="317" r:id="rId54"/>
    <p:sldId id="318" r:id="rId55"/>
    <p:sldId id="300" r:id="rId56"/>
    <p:sldId id="294" r:id="rId57"/>
    <p:sldId id="343" r:id="rId58"/>
    <p:sldId id="345" r:id="rId59"/>
    <p:sldId id="34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291"/>
            <p14:sldId id="301"/>
            <p14:sldId id="313"/>
            <p14:sldId id="302"/>
          </p14:sldIdLst>
        </p14:section>
        <p14:section name="3. Modelagem" id="{44107122-2B3F-43BC-8C99-4633C768A6D4}">
          <p14:sldIdLst>
            <p14:sldId id="280"/>
            <p14:sldId id="278"/>
            <p14:sldId id="279"/>
            <p14:sldId id="311"/>
          </p14:sldIdLst>
        </p14:section>
        <p14:section name="4. Estrutura da Instituição" id="{40CB493A-3A91-4701-BB1E-E71CD519D621}">
          <p14:sldIdLst>
            <p14:sldId id="353"/>
            <p14:sldId id="310"/>
            <p14:sldId id="304"/>
            <p14:sldId id="308"/>
            <p14:sldId id="364"/>
          </p14:sldIdLst>
        </p14:section>
        <p14:section name="5. Desenvolvimento" id="{0E6559F3-DF50-4EC2-9F78-9C35365435C0}">
          <p14:sldIdLst>
            <p14:sldId id="314"/>
            <p14:sldId id="328"/>
            <p14:sldId id="321"/>
            <p14:sldId id="312"/>
            <p14:sldId id="322"/>
            <p14:sldId id="323"/>
            <p14:sldId id="355"/>
            <p14:sldId id="324"/>
            <p14:sldId id="325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2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3634" autoAdjust="0"/>
  </p:normalViewPr>
  <p:slideViewPr>
    <p:cSldViewPr>
      <p:cViewPr>
        <p:scale>
          <a:sx n="75" d="100"/>
          <a:sy n="75" d="100"/>
        </p:scale>
        <p:origin x="701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963" y="4385732"/>
            <a:ext cx="8394162" cy="795868"/>
          </a:xfrm>
        </p:spPr>
        <p:txBody>
          <a:bodyPr>
            <a:normAutofit/>
          </a:bodyPr>
          <a:lstStyle/>
          <a:p>
            <a:r>
              <a:rPr lang="pt-BR" sz="2000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769026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2.2: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2.2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4"/>
            <a:ext cx="11160124" cy="5220059"/>
          </a:xfrm>
        </p:spPr>
        <p:txBody>
          <a:bodyPr anchor="t">
            <a:noAutofit/>
          </a:bodyPr>
          <a:lstStyle/>
          <a:p>
            <a:r>
              <a:rPr lang="pt-BR" sz="2400" dirty="0"/>
              <a:t>Heurística construtiva para o PTT-UENF (SANTOS, 2013)</a:t>
            </a:r>
          </a:p>
          <a:p>
            <a:pPr lvl="1"/>
            <a:r>
              <a:rPr lang="pt-BR" sz="1800" b="1" dirty="0"/>
              <a:t>Objetivo: </a:t>
            </a:r>
            <a:r>
              <a:rPr lang="pt-BR" sz="1800" dirty="0"/>
              <a:t>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  <a:p>
            <a:r>
              <a:rPr lang="pt-BR" sz="24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b="1" dirty="0"/>
              <a:t>Trabalhos futuros:</a:t>
            </a:r>
            <a:r>
              <a:rPr lang="pt-BR" sz="1800" dirty="0"/>
              <a:t> 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5B31794-F313-09D0-0807-D686A7CFC5C5}"/>
              </a:ext>
            </a:extLst>
          </p:cNvPr>
          <p:cNvSpPr txBox="1">
            <a:spLocks/>
          </p:cNvSpPr>
          <p:nvPr/>
        </p:nvSpPr>
        <p:spPr>
          <a:xfrm>
            <a:off x="2315958" y="440173"/>
            <a:ext cx="9876042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C98F6B-631E-4A07-42FD-C46E3ADB836A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Sem limite de cinco disciplinas por horários para contabilizar o atraso esperado</a:t>
            </a:r>
          </a:p>
          <a:p>
            <a:r>
              <a:rPr lang="pt-BR" sz="2400" dirty="0"/>
              <a:t>Mesclar o escopo de tomada de decisão da coordenação de curso e do CCT</a:t>
            </a:r>
          </a:p>
          <a:p>
            <a:r>
              <a:rPr lang="pt-BR" sz="2400" dirty="0"/>
              <a:t>Preferências por alocações específicas serão decididas manualmente</a:t>
            </a:r>
          </a:p>
          <a:p>
            <a:r>
              <a:rPr lang="pt-BR" sz="24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01C113-72E2-4CAB-7176-B071139217B1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2.4: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398D816-8B52-8642-7495-B62A133021A6}"/>
              </a:ext>
            </a:extLst>
          </p:cNvPr>
          <p:cNvSpPr txBox="1">
            <a:spLocks/>
          </p:cNvSpPr>
          <p:nvPr/>
        </p:nvSpPr>
        <p:spPr>
          <a:xfrm>
            <a:off x="1955954" y="440173"/>
            <a:ext cx="10236046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Estratégias de solução baseadas na otimização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sistema deve</a:t>
            </a:r>
          </a:p>
          <a:p>
            <a:pPr lvl="1"/>
            <a:r>
              <a:rPr lang="pt-BR" sz="2000" dirty="0"/>
              <a:t>Auxiliar a coordenação de Ciência da Computação na criação de grades horárias;</a:t>
            </a:r>
          </a:p>
          <a:p>
            <a:pPr lvl="1"/>
            <a:r>
              <a:rPr lang="pt-BR" sz="2000" dirty="0"/>
              <a:t>Permitir alteração nos dados de disciplinas, professores, salas, alunos, turmas e horários;</a:t>
            </a:r>
          </a:p>
          <a:p>
            <a:pPr lvl="1"/>
            <a:r>
              <a:rPr lang="pt-BR" sz="2000" dirty="0"/>
              <a:t>Identificar e representar de forma visual os conflitos, além de permitir sua correção;</a:t>
            </a:r>
          </a:p>
          <a:p>
            <a:pPr lvl="1"/>
            <a:r>
              <a:rPr lang="pt-BR" sz="2000" dirty="0"/>
              <a:t>Criar uma grade horária inicial</a:t>
            </a:r>
          </a:p>
          <a:p>
            <a:pPr lvl="1"/>
            <a:r>
              <a:rPr lang="pt-BR" sz="20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3.1: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6" y="867417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3.2: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Formulário</a:t>
            </a:r>
          </a:p>
          <a:p>
            <a:pPr lvl="1"/>
            <a:r>
              <a:rPr lang="pt-BR" sz="2000" b="1" dirty="0"/>
              <a:t>Motivação: </a:t>
            </a:r>
            <a:r>
              <a:rPr lang="pt-BR" sz="2000" dirty="0"/>
              <a:t>marco temporal e percepção dos estudantes</a:t>
            </a:r>
          </a:p>
          <a:p>
            <a:pPr lvl="1"/>
            <a:r>
              <a:rPr lang="pt-BR" sz="2000" b="1" dirty="0"/>
              <a:t>Resultados: </a:t>
            </a:r>
            <a:r>
              <a:rPr lang="pt-BR" sz="2000" dirty="0"/>
              <a:t>207 respondentes; 90% não se inscreveram em disciplina por conflito de horário; 100% dos respondentes consideram que a universidade deveria oferecer horários diferentes para as disciplinas mais demandadas para evitar conflitos com outras</a:t>
            </a:r>
          </a:p>
          <a:p>
            <a:r>
              <a:rPr lang="pt-BR" sz="2400" dirty="0"/>
              <a:t>Documentos oficiais</a:t>
            </a:r>
          </a:p>
          <a:p>
            <a:r>
              <a:rPr lang="pt-BR" sz="2400" dirty="0"/>
              <a:t>Entrevistas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20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entrevistas:</a:t>
            </a: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 há insatisfação por parte dos responsáveis pelo processo de criação da grade horária, pois, e</a:t>
            </a: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mbora funcione, apresenta pontos de atrito, principalmente na parte de passagem de informação entre os diversos setores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as variáveis envolvidas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13CFF89-7C9E-F4B7-F025-7382DD439102}"/>
              </a:ext>
            </a:extLst>
          </p:cNvPr>
          <p:cNvGrpSpPr/>
          <p:nvPr/>
        </p:nvGrpSpPr>
        <p:grpSpPr>
          <a:xfrm>
            <a:off x="7086011" y="143576"/>
            <a:ext cx="4991692" cy="6646845"/>
            <a:chOff x="7314377" y="447665"/>
            <a:chExt cx="4763325" cy="6342756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9FEF2E9-6631-00A9-B47B-48E295248D8D}"/>
                </a:ext>
              </a:extLst>
            </p:cNvPr>
            <p:cNvSpPr txBox="1"/>
            <p:nvPr/>
          </p:nvSpPr>
          <p:spPr>
            <a:xfrm>
              <a:off x="7314377" y="447665"/>
              <a:ext cx="4763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4.1 – Relações entre as variáveis envolvidas na criação de grades horárias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3BF8D4B-56A2-4C59-C313-75B8C90B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4378" y="1111073"/>
              <a:ext cx="4763324" cy="5679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Progressão incerta: trancamentos, transferências, reprovações, empregos, falta de professores</a:t>
            </a:r>
          </a:p>
          <a:p>
            <a:r>
              <a:rPr lang="pt-BR" sz="2400"/>
              <a:t>Disciplinas ministradas </a:t>
            </a:r>
            <a:r>
              <a:rPr lang="pt-BR" sz="2400" dirty="0"/>
              <a:t>semestralmente</a:t>
            </a:r>
          </a:p>
          <a:p>
            <a:pPr lvl="1"/>
            <a:r>
              <a:rPr lang="pt-BR" sz="2200" dirty="0"/>
              <a:t>Quais?</a:t>
            </a:r>
          </a:p>
          <a:p>
            <a:pPr lvl="1"/>
            <a:r>
              <a:rPr lang="pt-BR" sz="2200" dirty="0"/>
              <a:t>Por quem?</a:t>
            </a:r>
          </a:p>
          <a:p>
            <a:pPr lvl="1"/>
            <a:r>
              <a:rPr lang="pt-BR" sz="2200" dirty="0"/>
              <a:t>Quando?</a:t>
            </a:r>
          </a:p>
          <a:p>
            <a:pPr lvl="1"/>
            <a:r>
              <a:rPr lang="pt-BR" sz="2200" dirty="0"/>
              <a:t>Onde?</a:t>
            </a:r>
          </a:p>
          <a:p>
            <a:pPr lvl="1"/>
            <a:r>
              <a:rPr lang="pt-BR" sz="2200" dirty="0"/>
              <a:t>Para quem?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Responsáveis pela criação das grades horárias</a:t>
            </a:r>
          </a:p>
          <a:p>
            <a:pPr lvl="1"/>
            <a:r>
              <a:rPr lang="pt-BR" sz="2000" b="1" dirty="0"/>
              <a:t>Secretaria Acadêmica</a:t>
            </a:r>
            <a:r>
              <a:rPr lang="pt-BR" sz="20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2000" b="1" dirty="0"/>
              <a:t>Câmara de Graduação</a:t>
            </a:r>
            <a:r>
              <a:rPr lang="pt-BR" sz="2000" dirty="0"/>
              <a:t>: aprovar e modificar o calendário acadêmico; sugerir vagas de bolsistas;</a:t>
            </a:r>
          </a:p>
          <a:p>
            <a:pPr lvl="1"/>
            <a:r>
              <a:rPr lang="pt-BR" sz="2000" b="1" dirty="0"/>
              <a:t>Direção de Centro</a:t>
            </a:r>
            <a:r>
              <a:rPr lang="pt-BR" sz="20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2000" b="1" dirty="0"/>
              <a:t>Chefia do Laboratório</a:t>
            </a:r>
            <a:r>
              <a:rPr lang="pt-BR" sz="20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2000" b="1" dirty="0"/>
              <a:t>Coordenação do Curso</a:t>
            </a:r>
            <a:r>
              <a:rPr lang="pt-BR" sz="20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2000" b="1" dirty="0"/>
              <a:t>Sistema Acadêmico</a:t>
            </a:r>
            <a:r>
              <a:rPr lang="pt-BR" sz="20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O período letivo acaba;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Alunos se inscrevem</a:t>
            </a: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000" dirty="0"/>
              <a:t>Andamento dos alunos</a:t>
            </a:r>
          </a:p>
          <a:p>
            <a:pPr lvl="1"/>
            <a:r>
              <a:rPr lang="pt-BR" sz="20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Não foi possível acessar os dados acadêmicos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Entrada dos dados</a:t>
            </a:r>
          </a:p>
          <a:p>
            <a:pPr lvl="1"/>
            <a:r>
              <a:rPr lang="pt-BR" sz="2000" dirty="0"/>
              <a:t>UENF</a:t>
            </a:r>
          </a:p>
          <a:p>
            <a:pPr lvl="1"/>
            <a:r>
              <a:rPr lang="pt-BR" sz="2000" dirty="0"/>
              <a:t>Grades horárias</a:t>
            </a:r>
          </a:p>
          <a:p>
            <a:pPr lvl="1"/>
            <a:r>
              <a:rPr lang="pt-BR" sz="2000" dirty="0"/>
              <a:t>Processamento</a:t>
            </a:r>
          </a:p>
          <a:p>
            <a:pPr lvl="1"/>
            <a:r>
              <a:rPr lang="pt-BR" sz="2000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835986" y="998973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4205979" y="825386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387004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/>
              <a:t>Frontend</a:t>
            </a:r>
          </a:p>
          <a:p>
            <a:pPr lvl="1"/>
            <a:r>
              <a:rPr lang="pt-BR" sz="2000" dirty="0"/>
              <a:t>HTTP + JSON</a:t>
            </a:r>
          </a:p>
          <a:p>
            <a:r>
              <a:rPr lang="en-US" sz="2400" b="1" i="1" dirty="0"/>
              <a:t>Endpoints</a:t>
            </a:r>
          </a:p>
          <a:p>
            <a:pPr lvl="1"/>
            <a:r>
              <a:rPr lang="pt-BR" sz="2000" dirty="0"/>
              <a:t>Recebe requisições em rotas e as encaminha</a:t>
            </a:r>
          </a:p>
          <a:p>
            <a:r>
              <a:rPr lang="pt-BR" sz="2400" b="1" dirty="0"/>
              <a:t>Funções de execução</a:t>
            </a:r>
          </a:p>
          <a:p>
            <a:pPr lvl="1"/>
            <a:r>
              <a:rPr lang="pt-BR" sz="2000" dirty="0"/>
              <a:t>Interagem diretamente com o banco de dados e preparam os dados de retorno</a:t>
            </a:r>
          </a:p>
          <a:p>
            <a:r>
              <a:rPr lang="pt-BR" sz="2400" b="1" dirty="0"/>
              <a:t>Banco de dados</a:t>
            </a:r>
          </a:p>
          <a:p>
            <a:pPr lvl="1"/>
            <a:r>
              <a:rPr lang="pt-BR" sz="20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Banco de dados preliminar: JSON</a:t>
            </a:r>
          </a:p>
          <a:p>
            <a:r>
              <a:rPr lang="pt-BR" sz="2400" dirty="0"/>
              <a:t>Primeiras funcionalidades</a:t>
            </a:r>
          </a:p>
          <a:p>
            <a:pPr lvl="1"/>
            <a:r>
              <a:rPr lang="pt-BR" sz="2000" dirty="0"/>
              <a:t>CRUD</a:t>
            </a:r>
          </a:p>
          <a:p>
            <a:pPr lvl="1"/>
            <a:r>
              <a:rPr lang="pt-BR" sz="2000" dirty="0"/>
              <a:t>Primeiros conflitos</a:t>
            </a:r>
          </a:p>
          <a:p>
            <a:r>
              <a:rPr lang="pt-BR" sz="2400" dirty="0"/>
              <a:t>Outras funcionalidades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Progressão dos alunos</a:t>
            </a:r>
          </a:p>
          <a:p>
            <a:pPr lvl="1"/>
            <a:r>
              <a:rPr lang="pt-BR" sz="2000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3395970" y="3964146"/>
            <a:ext cx="8687002" cy="2817480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GitHub Projects</a:t>
            </a:r>
          </a:p>
          <a:p>
            <a:r>
              <a:rPr lang="pt-BR" sz="2400" dirty="0"/>
              <a:t>Logomarca</a:t>
            </a:r>
          </a:p>
          <a:p>
            <a:r>
              <a:rPr lang="pt-BR" sz="2400" dirty="0"/>
              <a:t>Conflitos</a:t>
            </a:r>
          </a:p>
          <a:p>
            <a:pPr lvl="1"/>
            <a:r>
              <a:rPr lang="pt-BR" sz="2000" dirty="0"/>
              <a:t>Interseção de horários</a:t>
            </a:r>
          </a:p>
          <a:p>
            <a:pPr lvl="1"/>
            <a:r>
              <a:rPr lang="pt-BR" sz="2000" b="1" dirty="0"/>
              <a:t>Salas</a:t>
            </a:r>
            <a:r>
              <a:rPr lang="pt-BR" sz="2000" dirty="0"/>
              <a:t>: alocação simultânea e capacidade</a:t>
            </a:r>
          </a:p>
          <a:p>
            <a:pPr lvl="1"/>
            <a:r>
              <a:rPr lang="pt-BR" sz="2000" b="1" dirty="0"/>
              <a:t>Professores</a:t>
            </a:r>
            <a:r>
              <a:rPr lang="pt-BR" sz="2000" dirty="0"/>
              <a:t>: alocação simultânea</a:t>
            </a:r>
          </a:p>
          <a:p>
            <a:r>
              <a:rPr lang="pt-BR" sz="2400" dirty="0"/>
              <a:t>Filtragens</a:t>
            </a:r>
          </a:p>
          <a:p>
            <a:r>
              <a:rPr lang="pt-BR" sz="2400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8166023" y="2438989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7"/>
            <a:ext cx="9795488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Multidimensionalidade (THOMAS; KHADER; BELATON, 2009)</a:t>
            </a:r>
          </a:p>
          <a:p>
            <a:r>
              <a:rPr lang="pt-BR" sz="2400" dirty="0"/>
              <a:t>(MIRANDA; REY; ROBLES, 2012)</a:t>
            </a:r>
          </a:p>
          <a:p>
            <a:pPr lvl="1"/>
            <a:r>
              <a:rPr lang="pt-BR" sz="2000" dirty="0"/>
              <a:t>Poucos sistemas de suporte à decisão</a:t>
            </a:r>
          </a:p>
          <a:p>
            <a:pPr lvl="1"/>
            <a:r>
              <a:rPr lang="pt-BR" sz="2000" dirty="0"/>
              <a:t>Resistência organizacional</a:t>
            </a:r>
          </a:p>
          <a:p>
            <a:pPr lvl="1"/>
            <a:r>
              <a:rPr lang="pt-BR" sz="2000" dirty="0"/>
              <a:t>Dificuldade de obter a otimalidade</a:t>
            </a:r>
          </a:p>
          <a:p>
            <a:pPr lvl="1"/>
            <a:r>
              <a:rPr lang="pt-BR" sz="2000" dirty="0"/>
              <a:t>Tempo limitado</a:t>
            </a:r>
          </a:p>
          <a:p>
            <a:r>
              <a:rPr lang="pt-BR" sz="2400" dirty="0"/>
              <a:t>UENF</a:t>
            </a:r>
          </a:p>
          <a:p>
            <a:pPr lvl="1"/>
            <a:r>
              <a:rPr lang="pt-BR" sz="2000" dirty="0"/>
              <a:t>Estimativa de demanda</a:t>
            </a:r>
          </a:p>
          <a:p>
            <a:pPr lvl="1"/>
            <a:r>
              <a:rPr lang="pt-BR" sz="2000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Desenvolvimento da permanência de dados online com JSON</a:t>
            </a:r>
          </a:p>
          <a:p>
            <a:r>
              <a:rPr lang="pt-BR" sz="2400" dirty="0"/>
              <a:t>Migração dos dados em JSON para tabelas</a:t>
            </a:r>
          </a:p>
          <a:p>
            <a:r>
              <a:rPr lang="pt-BR" sz="2400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780042" cy="3150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Melhorias no sistema</a:t>
            </a:r>
          </a:p>
          <a:p>
            <a:pPr lvl="1"/>
            <a:r>
              <a:rPr lang="pt-BR" sz="2000" dirty="0"/>
              <a:t>Filtros e ordenações</a:t>
            </a:r>
          </a:p>
          <a:p>
            <a:pPr lvl="1"/>
            <a:r>
              <a:rPr lang="pt-BR" sz="2000" dirty="0"/>
              <a:t>Descritor de turma</a:t>
            </a:r>
          </a:p>
          <a:p>
            <a:pPr lvl="1"/>
            <a:r>
              <a:rPr lang="pt-BR" sz="2000" dirty="0"/>
              <a:t>Identificador de conflitos</a:t>
            </a:r>
          </a:p>
          <a:p>
            <a:pPr lvl="1"/>
            <a:r>
              <a:rPr lang="pt-BR" sz="2000" dirty="0"/>
              <a:t>Heurística inicial</a:t>
            </a:r>
          </a:p>
          <a:p>
            <a:pPr lvl="1"/>
            <a:r>
              <a:rPr lang="pt-BR" sz="2000" dirty="0"/>
              <a:t>Tabela histórica</a:t>
            </a:r>
            <a:endParaRPr lang="pt-BR" sz="2400" i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 txBox="1">
            <a:spLocks/>
          </p:cNvSpPr>
          <p:nvPr/>
        </p:nvSpPr>
        <p:spPr>
          <a:xfrm>
            <a:off x="4115979" y="1268976"/>
            <a:ext cx="6351382" cy="315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AWS (Figura 18)</a:t>
            </a:r>
          </a:p>
          <a:p>
            <a:pPr lvl="1"/>
            <a:r>
              <a:rPr lang="pt-BR" sz="2000" dirty="0"/>
              <a:t>Migração do BD local</a:t>
            </a:r>
          </a:p>
          <a:p>
            <a:pPr lvl="1"/>
            <a:r>
              <a:rPr lang="pt-BR" sz="2000" b="1" i="1" dirty="0"/>
              <a:t>Deploy: </a:t>
            </a:r>
            <a:r>
              <a:rPr lang="pt-BR" sz="2000" dirty="0"/>
              <a:t>manual, CLI, </a:t>
            </a:r>
            <a:r>
              <a:rPr lang="pt-BR" sz="2000" dirty="0" err="1"/>
              <a:t>CloudFormation</a:t>
            </a:r>
            <a:r>
              <a:rPr lang="pt-BR" sz="2000" dirty="0"/>
              <a:t>, SAM</a:t>
            </a:r>
          </a:p>
          <a:p>
            <a:pPr lvl="1"/>
            <a:r>
              <a:rPr lang="pt-BR" sz="2000" b="1" dirty="0"/>
              <a:t>Outros serviços: </a:t>
            </a:r>
            <a:r>
              <a:rPr lang="pt-BR" sz="2000" dirty="0" err="1"/>
              <a:t>CloudWatch</a:t>
            </a:r>
            <a:r>
              <a:rPr lang="pt-BR" sz="2000" dirty="0"/>
              <a:t>, </a:t>
            </a:r>
            <a:r>
              <a:rPr lang="pt-BR" sz="2000" dirty="0" err="1"/>
              <a:t>CloudTrail</a:t>
            </a:r>
            <a:r>
              <a:rPr lang="pt-BR" sz="2000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778255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25587" y="908972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</a:p>
          <a:p>
            <a:r>
              <a:rPr lang="pt-BR" sz="24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4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74DD948-5CCC-7EC4-E8B5-2C91351EE265}"/>
              </a:ext>
            </a:extLst>
          </p:cNvPr>
          <p:cNvGrpSpPr/>
          <p:nvPr/>
        </p:nvGrpSpPr>
        <p:grpSpPr>
          <a:xfrm>
            <a:off x="4205979" y="2978995"/>
            <a:ext cx="7896020" cy="3807772"/>
            <a:chOff x="4295980" y="2888994"/>
            <a:chExt cx="7896020" cy="3807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E90B217-752B-9B43-530A-09F8A750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980" y="3276728"/>
              <a:ext cx="7817230" cy="342003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CE0671A-D5E4-BDA5-0B2A-90B19D6F04D1}"/>
                </a:ext>
              </a:extLst>
            </p:cNvPr>
            <p:cNvSpPr txBox="1"/>
            <p:nvPr/>
          </p:nvSpPr>
          <p:spPr>
            <a:xfrm>
              <a:off x="4295980" y="2888994"/>
              <a:ext cx="789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5.12 – Paleta de cores do sistema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89EE4A-D700-81E7-255F-9B966682EE98}"/>
              </a:ext>
            </a:extLst>
          </p:cNvPr>
          <p:cNvSpPr txBox="1">
            <a:spLocks/>
          </p:cNvSpPr>
          <p:nvPr/>
        </p:nvSpPr>
        <p:spPr>
          <a:xfrm>
            <a:off x="295951" y="1358977"/>
            <a:ext cx="4320047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Alertar e não bloquear</a:t>
            </a:r>
          </a:p>
          <a:p>
            <a:r>
              <a:rPr lang="pt-BR" sz="2400" dirty="0"/>
              <a:t>Importância do não-bloqueio</a:t>
            </a:r>
          </a:p>
          <a:p>
            <a:r>
              <a:rPr lang="pt-BR" sz="2400" dirty="0"/>
              <a:t>Restrição baseada no usuário</a:t>
            </a:r>
          </a:p>
          <a:p>
            <a:r>
              <a:rPr lang="pt-BR" sz="2400" dirty="0"/>
              <a:t>Conflitos tratados pelo sistema</a:t>
            </a:r>
          </a:p>
          <a:p>
            <a:r>
              <a:rPr lang="pt-BR" sz="2400" dirty="0"/>
              <a:t>Ilustração dos conflitos</a:t>
            </a:r>
          </a:p>
          <a:p>
            <a:pPr lvl="1"/>
            <a:r>
              <a:rPr lang="pt-BR" sz="2000" dirty="0"/>
              <a:t>Cores de fundo</a:t>
            </a:r>
          </a:p>
          <a:p>
            <a:pPr lvl="1"/>
            <a:r>
              <a:rPr lang="pt-BR" sz="2000" dirty="0"/>
              <a:t>Borda inferior</a:t>
            </a:r>
          </a:p>
          <a:p>
            <a:pPr lvl="1"/>
            <a:r>
              <a:rPr lang="pt-BR" sz="2000" dirty="0"/>
              <a:t>Janela flutuante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81916" y="1223022"/>
            <a:ext cx="1206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5.17 – Avisos flutuantes dos conflitos de disciplinas - Disciplinas obrigatórias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87C8B1-7864-30D0-AC83-00F1E4A4E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" y="1592354"/>
            <a:ext cx="12060134" cy="44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200933" y="1223022"/>
            <a:ext cx="1179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5.18 – Avisos flutuantes dos conflitos de disciplinas - Disciplinas não obrigatórias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159EDD-3FCB-D3FF-4A67-A32B46B6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" y="1592355"/>
            <a:ext cx="12060134" cy="432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222805" y="682751"/>
            <a:ext cx="11746390" cy="2116242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400" dirty="0"/>
              <a:t>Gerais</a:t>
            </a:r>
          </a:p>
          <a:p>
            <a:pPr lvl="1"/>
            <a:r>
              <a:rPr lang="pt-BR" sz="2000" dirty="0"/>
              <a:t>Melhorar 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400" dirty="0"/>
              <a:t>Específicos</a:t>
            </a:r>
          </a:p>
          <a:p>
            <a:pPr lvl="1"/>
            <a:r>
              <a:rPr lang="pt-BR" sz="2000" dirty="0"/>
              <a:t>Entender a estrutura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as suas funções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0CD0F6-6DD9-8C60-93D6-3A2E4E359282}"/>
              </a:ext>
            </a:extLst>
          </p:cNvPr>
          <p:cNvSpPr txBox="1">
            <a:spLocks/>
          </p:cNvSpPr>
          <p:nvPr/>
        </p:nvSpPr>
        <p:spPr>
          <a:xfrm>
            <a:off x="335937" y="1268976"/>
            <a:ext cx="5760064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Tempo de elaboração das grades</a:t>
            </a:r>
          </a:p>
          <a:p>
            <a:pPr lvl="1"/>
            <a:r>
              <a:rPr lang="pt-BR" sz="2000" dirty="0"/>
              <a:t>Alteração de calendários acadêmicos futuros: colegiado acadêmico e câmaras</a:t>
            </a:r>
          </a:p>
          <a:p>
            <a:r>
              <a:rPr lang="pt-BR" sz="2400" dirty="0"/>
              <a:t>Alteração de horários posterior à matrícula dos alunos</a:t>
            </a:r>
          </a:p>
          <a:p>
            <a:pPr lvl="1"/>
            <a:r>
              <a:rPr lang="pt-BR" sz="2000" dirty="0"/>
              <a:t>Anuência dos estudantes</a:t>
            </a:r>
          </a:p>
          <a:p>
            <a:pPr lvl="1"/>
            <a:r>
              <a:rPr lang="pt-BR" sz="2000" dirty="0"/>
              <a:t>Descarte de turma em horário antigo</a:t>
            </a:r>
          </a:p>
          <a:p>
            <a:pPr lvl="1"/>
            <a:r>
              <a:rPr lang="pt-BR" sz="2000" dirty="0"/>
              <a:t>Proposta de mudança na gestão de horários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Conclui-se que a área de pesquisa vasta, antiga e sem resolução definitiva</a:t>
            </a:r>
          </a:p>
          <a:p>
            <a:r>
              <a:rPr lang="pt-BR" sz="2400" dirty="0"/>
              <a:t>Foi realizado um estudo sobre a sequência da criação das grades horárias na UENF</a:t>
            </a:r>
          </a:p>
          <a:p>
            <a:pPr lvl="1"/>
            <a:r>
              <a:rPr lang="pt-BR" sz="2000" dirty="0"/>
              <a:t>Documentos e entrevistas: divergências teóricas e práticas</a:t>
            </a:r>
          </a:p>
          <a:p>
            <a:r>
              <a:rPr lang="pt-BR" sz="2400" dirty="0"/>
              <a:t>Criou-se o modelo do problema de </a:t>
            </a:r>
            <a:r>
              <a:rPr lang="pt-BR" sz="2400" i="1" dirty="0"/>
              <a:t>timetabling</a:t>
            </a:r>
            <a:r>
              <a:rPr lang="pt-BR" sz="2400" dirty="0"/>
              <a:t> na UENF</a:t>
            </a:r>
          </a:p>
          <a:p>
            <a:r>
              <a:rPr lang="pt-BR" sz="2400" dirty="0"/>
              <a:t>Foi desenvolvido um sistema de suporte à decisão</a:t>
            </a:r>
          </a:p>
          <a:p>
            <a:pPr lvl="1"/>
            <a:r>
              <a:rPr lang="pt-BR" sz="2000" dirty="0"/>
              <a:t>Unificar o processo de coleta de informações</a:t>
            </a:r>
          </a:p>
          <a:p>
            <a:pPr lvl="1"/>
            <a:r>
              <a:rPr lang="pt-BR" sz="2000" dirty="0"/>
              <a:t>Criar grades horárias iniciais do curso de Ciência da Computação</a:t>
            </a:r>
          </a:p>
          <a:p>
            <a:pPr lvl="1"/>
            <a:r>
              <a:rPr lang="pt-BR" sz="2000" dirty="0"/>
              <a:t>Analisar conflitos nas turmas cadastradas</a:t>
            </a:r>
          </a:p>
          <a:p>
            <a:pPr lvl="1"/>
            <a:r>
              <a:rPr lang="pt-BR" sz="2000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Desenvolver as tarefas criadas no GitHub Projects</a:t>
            </a:r>
          </a:p>
          <a:p>
            <a:pPr lvl="1"/>
            <a:r>
              <a:rPr lang="pt-BR" sz="2000" dirty="0"/>
              <a:t>Heurísticas</a:t>
            </a:r>
          </a:p>
          <a:p>
            <a:pPr lvl="1"/>
            <a:r>
              <a:rPr lang="pt-BR" sz="2000" dirty="0"/>
              <a:t>Solução Inicial</a:t>
            </a:r>
          </a:p>
          <a:p>
            <a:pPr lvl="1"/>
            <a:r>
              <a:rPr lang="pt-BR" sz="2000" dirty="0"/>
              <a:t>Integração com o Sistema Acadêmico</a:t>
            </a:r>
          </a:p>
          <a:p>
            <a:pPr lvl="1"/>
            <a:r>
              <a:rPr lang="pt-BR" sz="2000" dirty="0"/>
              <a:t>Interface</a:t>
            </a:r>
          </a:p>
          <a:p>
            <a:r>
              <a:rPr lang="pt-BR" sz="2400" dirty="0"/>
              <a:t>Funcionalidades preparadas e descartadas</a:t>
            </a:r>
          </a:p>
          <a:p>
            <a:r>
              <a:rPr lang="pt-BR" sz="2400" dirty="0"/>
              <a:t>Aprimorar o modelo atual utilizado</a:t>
            </a:r>
          </a:p>
          <a:p>
            <a:r>
              <a:rPr lang="pt-BR" sz="2400" dirty="0"/>
              <a:t>Analisar melhorias gerais ao sistema atual</a:t>
            </a:r>
          </a:p>
          <a:p>
            <a:r>
              <a:rPr lang="pt-BR" sz="2400" dirty="0"/>
              <a:t>Esperança por aplicações futuras</a:t>
            </a:r>
          </a:p>
          <a:p>
            <a:r>
              <a:rPr lang="pt-BR" sz="2400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</a:t>
            </a:r>
          </a:p>
          <a:p>
            <a:r>
              <a:rPr lang="pt-BR" sz="2400" dirty="0"/>
              <a:t>Problema de otimização de agendamento de grade horária</a:t>
            </a:r>
          </a:p>
          <a:p>
            <a:r>
              <a:rPr lang="pt-BR" sz="2400" b="1" i="1" dirty="0"/>
              <a:t>Educational Timetabling</a:t>
            </a:r>
            <a:r>
              <a:rPr lang="pt-BR" sz="2400" b="1" dirty="0"/>
              <a:t>: </a:t>
            </a:r>
            <a:r>
              <a:rPr lang="pt-BR" sz="2400" dirty="0"/>
              <a:t>conjunto de problemas de grade horária relacionadas à educação (ALENCAR et al., 2019b)</a:t>
            </a:r>
          </a:p>
          <a:p>
            <a:r>
              <a:rPr lang="pt-BR" sz="2400" b="1" i="1" dirty="0"/>
              <a:t>University Class Timetable</a:t>
            </a:r>
            <a:r>
              <a:rPr lang="pt-BR" sz="2400" b="1" dirty="0"/>
              <a:t>: </a:t>
            </a:r>
            <a:r>
              <a:rPr lang="pt-BR" sz="2400" dirty="0"/>
              <a:t>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Grade Horária (</a:t>
            </a:r>
            <a:r>
              <a:rPr lang="pt-BR" sz="2400" b="1" i="1" dirty="0"/>
              <a:t>timetable</a:t>
            </a:r>
            <a:r>
              <a:rPr lang="pt-BR" sz="2400" b="1" dirty="0"/>
              <a:t>): </a:t>
            </a:r>
            <a:r>
              <a:rPr lang="pt-BR" sz="2400" dirty="0"/>
              <a:t>Neste trabalho será considerado </a:t>
            </a:r>
            <a:r>
              <a:rPr lang="pt-BR" sz="2400" i="1" dirty="0"/>
              <a:t>timetable </a:t>
            </a:r>
            <a:r>
              <a:rPr lang="pt-BR" sz="2400" dirty="0"/>
              <a:t>como um conjunto de valores (Professores × Disciplinas × Sala × Alunos × Horários × Dias) distribuídos em uma só estrutura.</a:t>
            </a:r>
          </a:p>
          <a:p>
            <a:r>
              <a:rPr lang="pt-BR" sz="2400" b="1" dirty="0"/>
              <a:t>Alocação: </a:t>
            </a:r>
            <a:r>
              <a:rPr lang="pt-BR" sz="2400" dirty="0"/>
              <a:t>criar qualquer relação entre as dimensões.</a:t>
            </a:r>
            <a:endParaRPr lang="pt-BR" sz="2400" b="1" dirty="0"/>
          </a:p>
          <a:p>
            <a:r>
              <a:rPr lang="pt-BR" sz="2400" b="1" dirty="0"/>
              <a:t>Restrições rígidas e flexíveis (</a:t>
            </a:r>
            <a:r>
              <a:rPr lang="pt-BR" sz="2400" b="1" i="1" dirty="0"/>
              <a:t>hard and soft constraints</a:t>
            </a:r>
            <a:r>
              <a:rPr lang="pt-BR" sz="2400" b="1" dirty="0"/>
              <a:t>): </a:t>
            </a:r>
            <a:r>
              <a:rPr lang="pt-BR" sz="2400" dirty="0"/>
              <a:t>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400" dirty="0"/>
              <a:t>(SOUZA, 2000)</a:t>
            </a:r>
          </a:p>
          <a:p>
            <a:pPr lvl="1"/>
            <a:r>
              <a:rPr lang="pt-BR" sz="2000" b="1" dirty="0"/>
              <a:t>Viabilidade:</a:t>
            </a:r>
            <a:r>
              <a:rPr lang="pt-BR" sz="2000" dirty="0"/>
              <a:t> encontrar um conjunto de alocações que satisfaça as restrições</a:t>
            </a:r>
          </a:p>
          <a:p>
            <a:pPr lvl="1"/>
            <a:r>
              <a:rPr lang="pt-BR" sz="2000" b="1" dirty="0"/>
              <a:t>Otimalidade:</a:t>
            </a:r>
            <a:r>
              <a:rPr lang="pt-BR" sz="20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757526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Modelagem:</a:t>
            </a:r>
            <a:r>
              <a:rPr lang="pt-BR" sz="2400" dirty="0"/>
              <a:t> soluções únicas por universidade (MURRAY; MÜLLER; RUDOVÁ, 2007)</a:t>
            </a:r>
          </a:p>
          <a:p>
            <a:r>
              <a:rPr lang="pt-BR" sz="2400" dirty="0"/>
              <a:t>Soluções práticas possíveis</a:t>
            </a:r>
          </a:p>
          <a:p>
            <a:r>
              <a:rPr lang="pt-BR" sz="2400" dirty="0"/>
              <a:t>Interface focada no usuário como minimização de atrito com os usuários (ANDRE; DINATA, 2018; ALENCAR, 2019)</a:t>
            </a:r>
          </a:p>
          <a:p>
            <a:r>
              <a:rPr lang="pt-BR" sz="2400" dirty="0"/>
              <a:t>Possíveis erros na gestão das informações</a:t>
            </a:r>
          </a:p>
          <a:p>
            <a:pPr lvl="1"/>
            <a:r>
              <a:rPr lang="pt-BR" sz="2000" dirty="0"/>
              <a:t>Multidimensionalidade vs otimalidade (MIRANDA; REY; ROBLES, 2012)</a:t>
            </a:r>
          </a:p>
          <a:p>
            <a:pPr lvl="1"/>
            <a:r>
              <a:rPr lang="pt-BR" sz="2000" dirty="0"/>
              <a:t>Busca manual</a:t>
            </a:r>
          </a:p>
          <a:p>
            <a:pPr lvl="1"/>
            <a:r>
              <a:rPr lang="pt-BR" sz="2000" dirty="0"/>
              <a:t>Erros humanos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098539" y="1351587"/>
            <a:ext cx="5919870" cy="4957446"/>
            <a:chOff x="2526507" y="645757"/>
            <a:chExt cx="4981525" cy="417165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2.1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2192000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2.1: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4057</TotalTime>
  <Words>4360</Words>
  <Application>Microsoft Office PowerPoint</Application>
  <PresentationFormat>Widescreen</PresentationFormat>
  <Paragraphs>346</Paragraphs>
  <Slides>59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Estrutura da Instituição 4.1: a uenf</vt:lpstr>
      <vt:lpstr>Estrutura da Instituição</vt:lpstr>
      <vt:lpstr>Estrutura da Instituição 4.1: a uenf</vt:lpstr>
      <vt:lpstr>Estrutura da Instituição</vt:lpstr>
      <vt:lpstr>Estrutura da Instituição</vt:lpstr>
      <vt:lpstr>Desenvolvimento</vt:lpstr>
      <vt:lpstr>Desenvolvimento 5.7 Preenchimento de dados</vt:lpstr>
      <vt:lpstr>Desenvolvimento 5.3 prototipagem</vt:lpstr>
      <vt:lpstr>Apresentação do PowerPoint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453</cp:revision>
  <dcterms:created xsi:type="dcterms:W3CDTF">2023-05-30T00:17:32Z</dcterms:created>
  <dcterms:modified xsi:type="dcterms:W3CDTF">2024-06-29T19:29:06Z</dcterms:modified>
</cp:coreProperties>
</file>